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7.jpg" ContentType="image/jpeg"/>
  <Override PartName="/ppt/media/image74.jpg" ContentType="image/jpeg"/>
  <Override PartName="/ppt/media/image77.jpg" ContentType="image/jpeg"/>
  <Override PartName="/ppt/media/image78.jpg" ContentType="image/jpeg"/>
  <Override PartName="/ppt/notesSlides/notesSlide7.xml" ContentType="application/vnd.openxmlformats-officedocument.presentationml.notesSlide+xml"/>
  <Override PartName="/ppt/media/image89.jpg" ContentType="image/jpeg"/>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05.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6"/>
  </p:notesMasterIdLst>
  <p:handoutMasterIdLst>
    <p:handoutMasterId r:id="rId157"/>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542" r:id="rId59"/>
    <p:sldId id="616" r:id="rId60"/>
    <p:sldId id="543" r:id="rId61"/>
    <p:sldId id="541" r:id="rId62"/>
    <p:sldId id="596" r:id="rId63"/>
    <p:sldId id="597" r:id="rId64"/>
    <p:sldId id="598" r:id="rId65"/>
    <p:sldId id="601" r:id="rId66"/>
    <p:sldId id="602" r:id="rId67"/>
    <p:sldId id="603" r:id="rId68"/>
    <p:sldId id="604" r:id="rId69"/>
    <p:sldId id="605" r:id="rId70"/>
    <p:sldId id="606" r:id="rId71"/>
    <p:sldId id="544" r:id="rId72"/>
    <p:sldId id="545" r:id="rId73"/>
    <p:sldId id="548" r:id="rId74"/>
    <p:sldId id="546" r:id="rId75"/>
    <p:sldId id="550" r:id="rId76"/>
    <p:sldId id="551" r:id="rId77"/>
    <p:sldId id="552" r:id="rId78"/>
    <p:sldId id="553" r:id="rId79"/>
    <p:sldId id="554" r:id="rId80"/>
    <p:sldId id="556" r:id="rId81"/>
    <p:sldId id="557" r:id="rId82"/>
    <p:sldId id="555" r:id="rId83"/>
    <p:sldId id="558" r:id="rId84"/>
    <p:sldId id="560" r:id="rId85"/>
    <p:sldId id="561" r:id="rId86"/>
    <p:sldId id="562" r:id="rId87"/>
    <p:sldId id="563" r:id="rId88"/>
    <p:sldId id="565" r:id="rId89"/>
    <p:sldId id="567" r:id="rId90"/>
    <p:sldId id="568" r:id="rId91"/>
    <p:sldId id="569" r:id="rId92"/>
    <p:sldId id="570" r:id="rId93"/>
    <p:sldId id="571" r:id="rId94"/>
    <p:sldId id="572" r:id="rId95"/>
    <p:sldId id="573" r:id="rId96"/>
    <p:sldId id="574" r:id="rId97"/>
    <p:sldId id="575" r:id="rId98"/>
    <p:sldId id="576" r:id="rId99"/>
    <p:sldId id="577" r:id="rId100"/>
    <p:sldId id="578" r:id="rId101"/>
    <p:sldId id="580" r:id="rId102"/>
    <p:sldId id="579" r:id="rId103"/>
    <p:sldId id="582" r:id="rId104"/>
    <p:sldId id="583" r:id="rId105"/>
    <p:sldId id="584" r:id="rId106"/>
    <p:sldId id="585" r:id="rId107"/>
    <p:sldId id="349" r:id="rId108"/>
    <p:sldId id="350" r:id="rId109"/>
    <p:sldId id="351" r:id="rId110"/>
    <p:sldId id="352" r:id="rId111"/>
    <p:sldId id="353" r:id="rId112"/>
    <p:sldId id="587" r:id="rId113"/>
    <p:sldId id="354" r:id="rId114"/>
    <p:sldId id="356" r:id="rId115"/>
    <p:sldId id="357" r:id="rId116"/>
    <p:sldId id="360" r:id="rId117"/>
    <p:sldId id="361" r:id="rId118"/>
    <p:sldId id="588" r:id="rId119"/>
    <p:sldId id="592" r:id="rId120"/>
    <p:sldId id="589" r:id="rId121"/>
    <p:sldId id="590" r:id="rId122"/>
    <p:sldId id="591" r:id="rId123"/>
    <p:sldId id="594" r:id="rId124"/>
    <p:sldId id="595" r:id="rId125"/>
    <p:sldId id="483" r:id="rId126"/>
    <p:sldId id="265" r:id="rId127"/>
    <p:sldId id="266" r:id="rId128"/>
    <p:sldId id="267" r:id="rId129"/>
    <p:sldId id="268" r:id="rId130"/>
    <p:sldId id="269" r:id="rId131"/>
    <p:sldId id="270" r:id="rId132"/>
    <p:sldId id="271" r:id="rId133"/>
    <p:sldId id="272" r:id="rId134"/>
    <p:sldId id="273" r:id="rId135"/>
    <p:sldId id="274" r:id="rId136"/>
    <p:sldId id="275" r:id="rId137"/>
    <p:sldId id="276" r:id="rId138"/>
    <p:sldId id="311" r:id="rId139"/>
    <p:sldId id="307" r:id="rId140"/>
    <p:sldId id="308" r:id="rId141"/>
    <p:sldId id="617" r:id="rId142"/>
    <p:sldId id="362" r:id="rId143"/>
    <p:sldId id="363" r:id="rId144"/>
    <p:sldId id="599" r:id="rId145"/>
    <p:sldId id="600" r:id="rId146"/>
    <p:sldId id="365" r:id="rId147"/>
    <p:sldId id="364" r:id="rId148"/>
    <p:sldId id="608" r:id="rId149"/>
    <p:sldId id="609" r:id="rId150"/>
    <p:sldId id="610" r:id="rId151"/>
    <p:sldId id="618" r:id="rId152"/>
    <p:sldId id="620" r:id="rId153"/>
    <p:sldId id="622" r:id="rId154"/>
    <p:sldId id="621"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2E783-3E42-4BC2-8039-3A7CA135F3DC}" v="10" dt="2019-09-18T14:00:29.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2112" autoAdjust="0"/>
  </p:normalViewPr>
  <p:slideViewPr>
    <p:cSldViewPr snapToGrid="0">
      <p:cViewPr varScale="1">
        <p:scale>
          <a:sx n="81" d="100"/>
          <a:sy n="81" d="100"/>
        </p:scale>
        <p:origin x="588" y="5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16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C62E783-3E42-4BC2-8039-3A7CA135F3DC}"/>
    <pc:docChg chg="modSld">
      <pc:chgData name="Thomas Nield" userId="e7924354f0a44a8c" providerId="LiveId" clId="{CC62E783-3E42-4BC2-8039-3A7CA135F3DC}" dt="2019-09-18T16:13:33.565" v="31" actId="20577"/>
      <pc:docMkLst>
        <pc:docMk/>
      </pc:docMkLst>
      <pc:sldChg chg="addSp delSp modSp">
        <pc:chgData name="Thomas Nield" userId="e7924354f0a44a8c" providerId="LiveId" clId="{CC62E783-3E42-4BC2-8039-3A7CA135F3DC}" dt="2019-09-18T12:37:21.237" v="1"/>
        <pc:sldMkLst>
          <pc:docMk/>
          <pc:sldMk cId="2471807738" sldId="256"/>
        </pc:sldMkLst>
        <pc:graphicFrameChg chg="add del mod">
          <ac:chgData name="Thomas Nield" userId="e7924354f0a44a8c" providerId="LiveId" clId="{CC62E783-3E42-4BC2-8039-3A7CA135F3DC}" dt="2019-09-18T12:37:21.237" v="1"/>
          <ac:graphicFrameMkLst>
            <pc:docMk/>
            <pc:sldMk cId="2471807738" sldId="256"/>
            <ac:graphicFrameMk id="4" creationId="{32B0A941-A6AD-41DC-A677-F10F6CBB2E65}"/>
          </ac:graphicFrameMkLst>
        </pc:graphicFrameChg>
      </pc:sldChg>
      <pc:sldChg chg="modSp">
        <pc:chgData name="Thomas Nield" userId="e7924354f0a44a8c" providerId="LiveId" clId="{CC62E783-3E42-4BC2-8039-3A7CA135F3DC}" dt="2019-09-18T16:13:28.889" v="21" actId="20577"/>
        <pc:sldMkLst>
          <pc:docMk/>
          <pc:sldMk cId="4064432144" sldId="579"/>
        </pc:sldMkLst>
        <pc:spChg chg="mod">
          <ac:chgData name="Thomas Nield" userId="e7924354f0a44a8c" providerId="LiveId" clId="{CC62E783-3E42-4BC2-8039-3A7CA135F3DC}" dt="2019-09-18T16:13:28.889" v="21" actId="20577"/>
          <ac:spMkLst>
            <pc:docMk/>
            <pc:sldMk cId="4064432144" sldId="579"/>
            <ac:spMk id="3" creationId="{7F4EE90E-54BD-45FE-835D-8D3D0013E9EC}"/>
          </ac:spMkLst>
        </pc:spChg>
      </pc:sldChg>
      <pc:sldChg chg="modSp">
        <pc:chgData name="Thomas Nield" userId="e7924354f0a44a8c" providerId="LiveId" clId="{CC62E783-3E42-4BC2-8039-3A7CA135F3DC}" dt="2019-09-18T16:13:33.565" v="31" actId="20577"/>
        <pc:sldMkLst>
          <pc:docMk/>
          <pc:sldMk cId="3526647482" sldId="582"/>
        </pc:sldMkLst>
        <pc:spChg chg="mod">
          <ac:chgData name="Thomas Nield" userId="e7924354f0a44a8c" providerId="LiveId" clId="{CC62E783-3E42-4BC2-8039-3A7CA135F3DC}" dt="2019-09-18T16:13:33.565" v="31" actId="20577"/>
          <ac:spMkLst>
            <pc:docMk/>
            <pc:sldMk cId="3526647482" sldId="582"/>
            <ac:spMk id="3" creationId="{7F4EE90E-54BD-45FE-835D-8D3D0013E9EC}"/>
          </ac:spMkLst>
        </pc:spChg>
      </pc:sldChg>
      <pc:sldChg chg="modSp">
        <pc:chgData name="Thomas Nield" userId="e7924354f0a44a8c" providerId="LiveId" clId="{CC62E783-3E42-4BC2-8039-3A7CA135F3DC}" dt="2019-09-18T14:00:29.174" v="9" actId="20577"/>
        <pc:sldMkLst>
          <pc:docMk/>
          <pc:sldMk cId="2992432599" sldId="612"/>
        </pc:sldMkLst>
        <pc:spChg chg="mod">
          <ac:chgData name="Thomas Nield" userId="e7924354f0a44a8c" providerId="LiveId" clId="{CC62E783-3E42-4BC2-8039-3A7CA135F3DC}" dt="2019-09-18T14:00:29.174" v="9" actId="20577"/>
          <ac:spMkLst>
            <pc:docMk/>
            <pc:sldMk cId="2992432599" sldId="612"/>
            <ac:spMk id="3" creationId="{3E63591B-2D34-4B04-9F9B-78356767445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151</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104</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136</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148</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11/18/2019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259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11/18/2019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70.png"/></Relationships>
</file>

<file path=ppt/slides/_rels/slide12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0.png"/><Relationship Id="rId4" Type="http://schemas.openxmlformats.org/officeDocument/2006/relationships/customXml" Target="../ink/ink5.xml"/></Relationships>
</file>

<file path=ppt/slides/_rels/slide1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5.xml.rels><?xml version="1.0" encoding="UTF-8" standalone="yes"?>
<Relationships xmlns="http://schemas.openxmlformats.org/package/2006/relationships"><Relationship Id="rId3" Type="http://schemas.openxmlformats.org/officeDocument/2006/relationships/hyperlink" Target="https://www.nytimes.com/2019/05/22/technology/personaltech/ai-google-duplex.html" TargetMode="External"/><Relationship Id="rId2" Type="http://schemas.openxmlformats.org/officeDocument/2006/relationships/hyperlink" Target="https://gizmodo.com/facial-recognition-flags-woman-on-bus-ad-for-jaywalking-1830654750" TargetMode="External"/><Relationship Id="rId1" Type="http://schemas.openxmlformats.org/officeDocument/2006/relationships/slideLayout" Target="../slideLayouts/slideLayout2.xml"/><Relationship Id="rId6" Type="http://schemas.openxmlformats.org/officeDocument/2006/relationships/hyperlink" Target="https://www.techrepublic.com/article/ai-how-big-a-deal-is-googles-latest-alphago-breakthrough/" TargetMode="External"/><Relationship Id="rId5" Type="http://schemas.openxmlformats.org/officeDocument/2006/relationships/hyperlink" Target="https://blog.keras.io/the-limitations-of-deep-learning.html" TargetMode="External"/><Relationship Id="rId4" Type="http://schemas.openxmlformats.org/officeDocument/2006/relationships/hyperlink" Target="https://www.theringer.com/tech/2019/5/16/18625127/driverless-cars-mirage-uber-lyft-tesla-timeline-profitability"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99.jp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88.jpg"/><Relationship Id="rId7" Type="http://schemas.openxmlformats.org/officeDocument/2006/relationships/image" Target="../media/image101.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05.jpg"/><Relationship Id="rId5" Type="http://schemas.openxmlformats.org/officeDocument/2006/relationships/image" Target="../media/image100.jpg"/><Relationship Id="rId10" Type="http://schemas.openxmlformats.org/officeDocument/2006/relationships/image" Target="../media/image104.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3.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9.pn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4.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57.jpg"/><Relationship Id="rId4" Type="http://schemas.openxmlformats.org/officeDocument/2006/relationships/image" Target="../media/image56.emf"/></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8.emf"/><Relationship Id="rId4" Type="http://schemas.openxmlformats.org/officeDocument/2006/relationships/package" Target="../embeddings/Microsoft_Excel_Worksheet3.xlsx"/></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67.emf"/></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67.emf"/></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67.emf"/></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0.png"/><Relationship Id="rId4" Type="http://schemas.openxmlformats.org/officeDocument/2006/relationships/image" Target="../media/image69.emf"/></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0.png"/><Relationship Id="rId4" Type="http://schemas.openxmlformats.org/officeDocument/2006/relationships/image" Target="../media/image71.emf"/></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m:t>
                      </m:r>
                      <m:r>
                        <a:rPr lang="en-US" sz="1600" b="0" i="1" smtClean="0">
                          <a:solidFill>
                            <a:srgbClr val="FF0000"/>
                          </a:solidFill>
                          <a:latin typeface="Cambria Math" panose="02040503050406030204" pitchFamily="18" charset="0"/>
                          <a:cs typeface="Segoe UI" panose="020B0502040204020203" pitchFamily="34" charset="0"/>
                        </a:rPr>
                        <m:t>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m:t>
                      </m:r>
                      <m:r>
                        <a:rPr lang="en-US" sz="1600" b="0" i="1" smtClean="0">
                          <a:solidFill>
                            <a:srgbClr val="FF0000"/>
                          </a:solidFill>
                          <a:latin typeface="Cambria Math" panose="02040503050406030204" pitchFamily="18" charset="0"/>
                          <a:cs typeface="Segoe UI" panose="020B0502040204020203" pitchFamily="34" charset="0"/>
                        </a:rPr>
                        <m:t>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m:t>
                        </m:r>
                        <m:r>
                          <a:rPr lang="en-US" sz="2000" b="0" i="1" smtClean="0">
                            <a:solidFill>
                              <a:srgbClr val="FF0000"/>
                            </a:solidFill>
                            <a:latin typeface="Cambria Math" panose="02040503050406030204" pitchFamily="18" charset="0"/>
                            <a:cs typeface="Segoe UI" panose="020B0502040204020203" pitchFamily="34" charset="0"/>
                          </a:rPr>
                          <m:t>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m:t>
                        </m:r>
                        <m:r>
                          <a:rPr lang="en-US" sz="2000" i="1">
                            <a:solidFill>
                              <a:srgbClr val="FF0000"/>
                            </a:solidFill>
                            <a:latin typeface="Cambria Math" panose="02040503050406030204" pitchFamily="18" charset="0"/>
                            <a:cs typeface="Segoe UI" panose="020B0502040204020203" pitchFamily="34" charset="0"/>
                          </a:rPr>
                          <m:t>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m:t>
                    </m:r>
                    <m:r>
                      <a:rPr lang="en-US" sz="2000" b="0" i="1" smtClean="0">
                        <a:solidFill>
                          <a:srgbClr val="FF0000"/>
                        </a:solidFill>
                        <a:latin typeface="Cambria Math" panose="02040503050406030204" pitchFamily="18" charset="0"/>
                        <a:cs typeface="Segoe UI" panose="020B0502040204020203" pitchFamily="34" charset="0"/>
                      </a:rPr>
                      <m:t>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107</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108</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142</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143</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5" y="1430292"/>
            <a:ext cx="10954299" cy="4974336"/>
          </a:xfrm>
        </p:spPr>
        <p:txBody>
          <a:bodyPr>
            <a:normAutofit/>
          </a:bodyPr>
          <a:lstStyle/>
          <a:p>
            <a:pPr>
              <a:spcAft>
                <a:spcPts val="2000"/>
              </a:spcAft>
            </a:pPr>
            <a:r>
              <a:rPr lang="en-US" dirty="0">
                <a:hlinkClick r:id="rId2"/>
              </a:rPr>
              <a:t>https://gizmodo.com/facial-recognition-flags-woman-on-bus-ad-for-jaywalking-1830654750</a:t>
            </a:r>
            <a:endParaRPr lang="en-US" dirty="0"/>
          </a:p>
          <a:p>
            <a:pPr>
              <a:spcAft>
                <a:spcPts val="2000"/>
              </a:spcAft>
            </a:pPr>
            <a:r>
              <a:rPr lang="en-US" dirty="0">
                <a:hlinkClick r:id="rId3"/>
              </a:rPr>
              <a:t>https://www.nytimes.com/2019/05/22/technology/personaltech/ai-google-duplex.html</a:t>
            </a:r>
            <a:endParaRPr lang="en-US" dirty="0"/>
          </a:p>
          <a:p>
            <a:pPr>
              <a:spcAft>
                <a:spcPts val="2000"/>
              </a:spcAft>
            </a:pPr>
            <a:r>
              <a:rPr lang="en-US" dirty="0">
                <a:hlinkClick r:id="rId4"/>
              </a:rPr>
              <a:t>https://www.theringer.com/tech/2019/5/16/18625127/driverless-cars-mirage-uber-lyft-tesla-timeline-profitability</a:t>
            </a:r>
            <a:endParaRPr lang="en-US" dirty="0"/>
          </a:p>
          <a:p>
            <a:pPr>
              <a:spcAft>
                <a:spcPts val="2000"/>
              </a:spcAft>
            </a:pPr>
            <a:r>
              <a:rPr lang="en-US" dirty="0">
                <a:hlinkClick r:id="rId5"/>
              </a:rPr>
              <a:t>https://blog.keras.io/the-limitations-of-deep-learning.html</a:t>
            </a:r>
            <a:endParaRPr lang="en-US" dirty="0"/>
          </a:p>
          <a:p>
            <a:pPr>
              <a:spcAft>
                <a:spcPts val="2000"/>
              </a:spcAft>
            </a:pPr>
            <a:r>
              <a:rPr lang="en-US" dirty="0">
                <a:hlinkClick r:id="rId6"/>
              </a:rPr>
              <a:t>https://www.techrepublic.com/article/ai-how-big-a-deal-is-googles-latest-alphago-breakthrough/</a:t>
            </a:r>
            <a:endParaRPr lang="en-US" dirty="0"/>
          </a:p>
          <a:p>
            <a:pPr>
              <a:spcAft>
                <a:spcPts val="2000"/>
              </a:spcAft>
            </a:pPr>
            <a:endParaRPr lang="en-US" dirty="0"/>
          </a:p>
          <a:p>
            <a:pPr>
              <a:spcAft>
                <a:spcPts val="2000"/>
              </a:spcAft>
            </a:pP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spTree>
    <p:extLst>
      <p:ext uri="{BB962C8B-B14F-4D97-AF65-F5344CB8AC3E}">
        <p14:creationId xmlns:p14="http://schemas.microsoft.com/office/powerpoint/2010/main" val="28325821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146</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147</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40"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(4,6).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1</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3</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6</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4</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7" name="Picture 2">
            <a:extLst>
              <a:ext uri="{FF2B5EF4-FFF2-40B4-BE49-F238E27FC236}">
                <a16:creationId xmlns:a16="http://schemas.microsoft.com/office/drawing/2014/main" id="{3507098F-3520-4B80-B506-6AA756333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m:t>
                    </m:r>
                    <m:r>
                      <a:rPr lang="en-US" b="0" i="0" smtClean="0">
                        <a:latin typeface="Cambria Math" panose="02040503050406030204" pitchFamily="18" charset="0"/>
                      </a:rPr>
                      <m:t>.</m:t>
                    </m:r>
                    <m:r>
                      <a:rPr lang="en-US" b="0" i="0" smtClean="0">
                        <a:latin typeface="Cambria Math" panose="02040503050406030204" pitchFamily="18" charset="0"/>
                      </a:rPr>
                      <m:t>17</m:t>
                    </m:r>
                    <m:r>
                      <a:rPr lang="en-US" b="0" i="0"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69</m:t>
                    </m:r>
                    <m:r>
                      <a:rPr lang="en-US" b="0" i="1" smtClean="0">
                        <a:latin typeface="Cambria Math" panose="02040503050406030204" pitchFamily="18" charset="0"/>
                        <a:ea typeface="Cambria Math" panose="02040503050406030204" pitchFamily="18" charset="0"/>
                      </a:rPr>
                      <m:t>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num>
                        <m:den>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64"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1899603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88"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112"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36"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60"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84"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208"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32"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7864</TotalTime>
  <Words>9418</Words>
  <Application>Microsoft Office PowerPoint</Application>
  <PresentationFormat>Widescreen</PresentationFormat>
  <Paragraphs>1223</Paragraphs>
  <Slides>154</Slides>
  <Notes>10</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154</vt:i4>
      </vt:variant>
    </vt:vector>
  </HeadingPairs>
  <TitlesOfParts>
    <vt:vector size="168"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Problems with Deep Learning</vt:lpstr>
      <vt:lpstr>Also Read My Blog Article</vt:lpstr>
      <vt:lpstr>PowerPoint Presentation</vt:lpstr>
      <vt:lpstr>Section VII Going Forward</vt:lpstr>
      <vt:lpstr>Final Thoughts</vt:lpstr>
      <vt:lpstr>Continuing Your Journey</vt:lpstr>
      <vt:lpstr>Homework Assignments (Answers Are In “code” Folder)</vt:lpstr>
      <vt:lpstr>Homework #1</vt:lpstr>
      <vt:lpstr>Homework #2</vt:lpstr>
      <vt:lpstr>Homework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279</cp:revision>
  <dcterms:created xsi:type="dcterms:W3CDTF">2019-03-03T21:22:54Z</dcterms:created>
  <dcterms:modified xsi:type="dcterms:W3CDTF">2019-11-18T14:27:36Z</dcterms:modified>
  <cp:version/>
</cp:coreProperties>
</file>